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Josefin Slab"/>
      <p:regular r:id="rId25"/>
      <p:bold r:id="rId26"/>
      <p:italic r:id="rId27"/>
      <p:boldItalic r:id="rId28"/>
    </p:embeddedFont>
    <p:embeddedFont>
      <p:font typeface="Anton"/>
      <p:regular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Fira Sans Condensed Light"/>
      <p:regular r:id="rId34"/>
      <p:bold r:id="rId35"/>
      <p:italic r:id="rId36"/>
      <p:boldItalic r:id="rId37"/>
    </p:embeddedFont>
    <p:embeddedFont>
      <p:font typeface="Fira Sans Condensed"/>
      <p:regular r:id="rId38"/>
      <p:bold r:id="rId39"/>
      <p:italic r:id="rId40"/>
      <p:boldItalic r:id="rId41"/>
    </p:embeddedFont>
    <p:embeddedFont>
      <p:font typeface="Advent Pro Light"/>
      <p:regular r:id="rId42"/>
      <p:bold r:id="rId43"/>
    </p:embeddedFont>
    <p:embeddedFont>
      <p:font typeface="Rajdhani"/>
      <p:regular r:id="rId44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Condensed-italic.fntdata"/><Relationship Id="rId20" Type="http://schemas.openxmlformats.org/officeDocument/2006/relationships/slide" Target="slides/slide16.xml"/><Relationship Id="rId42" Type="http://schemas.openxmlformats.org/officeDocument/2006/relationships/font" Target="fonts/AdventProLight-regular.fntdata"/><Relationship Id="rId41" Type="http://schemas.openxmlformats.org/officeDocument/2006/relationships/font" Target="fonts/FiraSansCondensed-boldItalic.fntdata"/><Relationship Id="rId22" Type="http://schemas.openxmlformats.org/officeDocument/2006/relationships/slide" Target="slides/slide18.xml"/><Relationship Id="rId44" Type="http://schemas.openxmlformats.org/officeDocument/2006/relationships/font" Target="fonts/Rajdhani-regular.fntdata"/><Relationship Id="rId21" Type="http://schemas.openxmlformats.org/officeDocument/2006/relationships/slide" Target="slides/slide17.xml"/><Relationship Id="rId43" Type="http://schemas.openxmlformats.org/officeDocument/2006/relationships/font" Target="fonts/AdventProLight-bold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45" Type="http://schemas.openxmlformats.org/officeDocument/2006/relationships/font" Target="fonts/Rajdhani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JosefinSlab-bold.fntdata"/><Relationship Id="rId25" Type="http://schemas.openxmlformats.org/officeDocument/2006/relationships/font" Target="fonts/JosefinSlab-regular.fntdata"/><Relationship Id="rId28" Type="http://schemas.openxmlformats.org/officeDocument/2006/relationships/font" Target="fonts/JosefinSlab-boldItalic.fntdata"/><Relationship Id="rId27" Type="http://schemas.openxmlformats.org/officeDocument/2006/relationships/font" Target="fonts/JosefinSlab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Anton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7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6.xml"/><Relationship Id="rId32" Type="http://schemas.openxmlformats.org/officeDocument/2006/relationships/font" Target="fonts/Roboto-italic.fntdata"/><Relationship Id="rId13" Type="http://schemas.openxmlformats.org/officeDocument/2006/relationships/slide" Target="slides/slide9.xml"/><Relationship Id="rId35" Type="http://schemas.openxmlformats.org/officeDocument/2006/relationships/font" Target="fonts/FiraSansCondensedLight-bold.fntdata"/><Relationship Id="rId12" Type="http://schemas.openxmlformats.org/officeDocument/2006/relationships/slide" Target="slides/slide8.xml"/><Relationship Id="rId34" Type="http://schemas.openxmlformats.org/officeDocument/2006/relationships/font" Target="fonts/FiraSansCondensedLight-regular.fntdata"/><Relationship Id="rId15" Type="http://schemas.openxmlformats.org/officeDocument/2006/relationships/slide" Target="slides/slide11.xml"/><Relationship Id="rId37" Type="http://schemas.openxmlformats.org/officeDocument/2006/relationships/font" Target="fonts/FiraSansCondensedLight-boldItalic.fntdata"/><Relationship Id="rId14" Type="http://schemas.openxmlformats.org/officeDocument/2006/relationships/slide" Target="slides/slide10.xml"/><Relationship Id="rId36" Type="http://schemas.openxmlformats.org/officeDocument/2006/relationships/font" Target="fonts/FiraSansCondensedLight-italic.fntdata"/><Relationship Id="rId17" Type="http://schemas.openxmlformats.org/officeDocument/2006/relationships/slide" Target="slides/slide13.xml"/><Relationship Id="rId39" Type="http://schemas.openxmlformats.org/officeDocument/2006/relationships/font" Target="fonts/FiraSansCondensed-bold.fntdata"/><Relationship Id="rId16" Type="http://schemas.openxmlformats.org/officeDocument/2006/relationships/slide" Target="slides/slide12.xml"/><Relationship Id="rId38" Type="http://schemas.openxmlformats.org/officeDocument/2006/relationships/font" Target="fonts/FiraSansCondensed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08a6ee8a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08a6ee8a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21ef04e8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21ef04e8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21ef04e8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21ef04e8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21ef050f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21ef050f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22d10777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e22d10777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22d10777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e22d10777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e22d10777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e22d10777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e22d10777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e22d10777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e22d10777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e22d10777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22d10777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e22d10777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5abef0139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5abef0139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08a6ee8a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08a6ee8a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e22d10777f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e22d10777f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08a6ee8a1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08a6ee8a1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08a6ee8a1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08a6ee8a1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21ef04e8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21ef04e8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08a6ee8a1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08a6ee8a1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21ef04e8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21ef04e8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21ef04e8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e21ef04e8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21ef04e8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e21ef04e8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/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/>
          <p:nvPr>
            <p:ph hasCustomPrompt="1" type="title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2"/>
          <p:cNvSpPr txBox="1"/>
          <p:nvPr>
            <p:ph idx="1" type="body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/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3" name="Google Shape;43;p14"/>
          <p:cNvSpPr txBox="1"/>
          <p:nvPr>
            <p:ph idx="1" type="subTitle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4" name="Google Shape;44;p14"/>
          <p:cNvSpPr txBox="1"/>
          <p:nvPr>
            <p:ph idx="2" type="title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5" name="Google Shape;45;p14"/>
          <p:cNvSpPr txBox="1"/>
          <p:nvPr>
            <p:ph idx="3" type="subTitle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6" name="Google Shape;46;p14"/>
          <p:cNvSpPr txBox="1"/>
          <p:nvPr>
            <p:ph idx="4" type="title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7" name="Google Shape;47;p14"/>
          <p:cNvSpPr txBox="1"/>
          <p:nvPr>
            <p:ph idx="5" type="subTitle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8" name="Google Shape;48;p14"/>
          <p:cNvSpPr txBox="1"/>
          <p:nvPr>
            <p:ph idx="6" type="title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9" name="Google Shape;49;p14"/>
          <p:cNvSpPr txBox="1"/>
          <p:nvPr>
            <p:ph idx="7" type="subTitle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50" name="Google Shape;50;p14"/>
          <p:cNvSpPr txBox="1"/>
          <p:nvPr>
            <p:ph hasCustomPrompt="1" idx="8" type="title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/>
          <p:nvPr>
            <p:ph hasCustomPrompt="1" idx="9" type="title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13" type="title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14" type="title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idx="1" type="subTitle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2" type="subTitle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7" name="Google Shape;57;p15"/>
          <p:cNvSpPr txBox="1"/>
          <p:nvPr>
            <p:ph idx="3" type="subTitle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idx="4" type="subTitle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idx="1" type="subTitle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2" name="Google Shape;62;p16"/>
          <p:cNvSpPr txBox="1"/>
          <p:nvPr>
            <p:ph idx="2" type="subTitle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3" name="Google Shape;63;p16"/>
          <p:cNvSpPr txBox="1"/>
          <p:nvPr>
            <p:ph idx="3" type="subTitle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4" name="Google Shape;64;p16"/>
          <p:cNvSpPr txBox="1"/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5" name="Google Shape;65;p16"/>
          <p:cNvSpPr txBox="1"/>
          <p:nvPr>
            <p:ph idx="4" type="title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6" name="Google Shape;66;p16"/>
          <p:cNvSpPr txBox="1"/>
          <p:nvPr>
            <p:ph idx="5" type="title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7" name="Google Shape;67;p16"/>
          <p:cNvSpPr txBox="1"/>
          <p:nvPr>
            <p:ph idx="6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idx="1" type="subTitle"/>
          </p:nvPr>
        </p:nvSpPr>
        <p:spPr>
          <a:xfrm>
            <a:off x="6006000" y="2320225"/>
            <a:ext cx="2006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70" name="Google Shape;70;p17"/>
          <p:cNvSpPr txBox="1"/>
          <p:nvPr>
            <p:ph idx="2" type="subTitle"/>
          </p:nvPr>
        </p:nvSpPr>
        <p:spPr>
          <a:xfrm>
            <a:off x="6006000" y="3478616"/>
            <a:ext cx="2006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hasCustomPrompt="1" type="title"/>
          </p:nvPr>
        </p:nvSpPr>
        <p:spPr>
          <a:xfrm>
            <a:off x="6006000" y="1954025"/>
            <a:ext cx="12354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2" name="Google Shape;72;p17"/>
          <p:cNvSpPr txBox="1"/>
          <p:nvPr>
            <p:ph hasCustomPrompt="1" idx="3" type="title"/>
          </p:nvPr>
        </p:nvSpPr>
        <p:spPr>
          <a:xfrm>
            <a:off x="6006000" y="3100474"/>
            <a:ext cx="12354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3" name="Google Shape;73;p17"/>
          <p:cNvSpPr txBox="1"/>
          <p:nvPr>
            <p:ph idx="4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916225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6" name="Google Shape;76;p18"/>
          <p:cNvSpPr txBox="1"/>
          <p:nvPr>
            <p:ph idx="1" type="subTitle"/>
          </p:nvPr>
        </p:nvSpPr>
        <p:spPr>
          <a:xfrm>
            <a:off x="786275" y="1909450"/>
            <a:ext cx="210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77" name="Google Shape;77;p18"/>
          <p:cNvSpPr txBox="1"/>
          <p:nvPr>
            <p:ph idx="2" type="title"/>
          </p:nvPr>
        </p:nvSpPr>
        <p:spPr>
          <a:xfrm>
            <a:off x="6298374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8" name="Google Shape;78;p18"/>
          <p:cNvSpPr txBox="1"/>
          <p:nvPr>
            <p:ph idx="3" type="subTitle"/>
          </p:nvPr>
        </p:nvSpPr>
        <p:spPr>
          <a:xfrm>
            <a:off x="6080425" y="19094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79" name="Google Shape;79;p18"/>
          <p:cNvSpPr txBox="1"/>
          <p:nvPr>
            <p:ph idx="4" type="title"/>
          </p:nvPr>
        </p:nvSpPr>
        <p:spPr>
          <a:xfrm>
            <a:off x="3607299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0" name="Google Shape;80;p18"/>
          <p:cNvSpPr txBox="1"/>
          <p:nvPr>
            <p:ph idx="5" type="subTitle"/>
          </p:nvPr>
        </p:nvSpPr>
        <p:spPr>
          <a:xfrm>
            <a:off x="3389350" y="33322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81" name="Google Shape;81;p18"/>
          <p:cNvSpPr txBox="1"/>
          <p:nvPr>
            <p:ph idx="6" type="title"/>
          </p:nvPr>
        </p:nvSpPr>
        <p:spPr>
          <a:xfrm>
            <a:off x="3607299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2" name="Google Shape;82;p18"/>
          <p:cNvSpPr txBox="1"/>
          <p:nvPr>
            <p:ph idx="7" type="subTitle"/>
          </p:nvPr>
        </p:nvSpPr>
        <p:spPr>
          <a:xfrm>
            <a:off x="3389350" y="19094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83" name="Google Shape;83;p18"/>
          <p:cNvSpPr txBox="1"/>
          <p:nvPr>
            <p:ph idx="8" type="title"/>
          </p:nvPr>
        </p:nvSpPr>
        <p:spPr>
          <a:xfrm>
            <a:off x="916225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4" name="Google Shape;84;p18"/>
          <p:cNvSpPr txBox="1"/>
          <p:nvPr>
            <p:ph idx="9" type="subTitle"/>
          </p:nvPr>
        </p:nvSpPr>
        <p:spPr>
          <a:xfrm>
            <a:off x="786325" y="3332250"/>
            <a:ext cx="210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85" name="Google Shape;85;p18"/>
          <p:cNvSpPr txBox="1"/>
          <p:nvPr>
            <p:ph idx="13" type="title"/>
          </p:nvPr>
        </p:nvSpPr>
        <p:spPr>
          <a:xfrm>
            <a:off x="6495924" y="3872763"/>
            <a:ext cx="1446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6" name="Google Shape;86;p18"/>
          <p:cNvSpPr txBox="1"/>
          <p:nvPr>
            <p:ph idx="14" type="subTitle"/>
          </p:nvPr>
        </p:nvSpPr>
        <p:spPr>
          <a:xfrm>
            <a:off x="6080425" y="33322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87" name="Google Shape;87;p18"/>
          <p:cNvSpPr txBox="1"/>
          <p:nvPr>
            <p:ph idx="15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19"/>
          <p:cNvSpPr txBox="1"/>
          <p:nvPr>
            <p:ph idx="1" type="subTitle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19"/>
          <p:cNvSpPr txBox="1"/>
          <p:nvPr/>
        </p:nvSpPr>
        <p:spPr>
          <a:xfrm>
            <a:off x="28134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b="1" lang="en" sz="900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b="1" lang="en" sz="900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b="1" lang="en" sz="900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/>
        </p:txBody>
      </p:sp>
      <p:sp>
        <p:nvSpPr>
          <p:cNvPr id="15" name="Google Shape;15;p4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idx="1" type="subTitle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8" name="Google Shape;18;p5"/>
          <p:cNvSpPr txBox="1"/>
          <p:nvPr>
            <p:ph idx="2" type="subTitle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3" type="subTitle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4" type="subTitle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idx="1" type="subTitle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" name="Google Shape;28;p8"/>
          <p:cNvSpPr txBox="1"/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/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3" name="Google Shape;33;p10"/>
          <p:cNvSpPr txBox="1"/>
          <p:nvPr>
            <p:ph idx="1" type="subTitle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" name="Google Shape;34;p10"/>
          <p:cNvSpPr txBox="1"/>
          <p:nvPr>
            <p:ph hasCustomPrompt="1" idx="2" type="title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jp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jpg"/><Relationship Id="rId4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jpg"/><Relationship Id="rId4" Type="http://schemas.openxmlformats.org/officeDocument/2006/relationships/image" Target="../media/image28.png"/><Relationship Id="rId5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jpg"/><Relationship Id="rId4" Type="http://schemas.openxmlformats.org/officeDocument/2006/relationships/image" Target="../media/image31.png"/><Relationship Id="rId5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jp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jp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jpg"/><Relationship Id="rId4" Type="http://schemas.openxmlformats.org/officeDocument/2006/relationships/hyperlink" Target="https://data-flair.training/blogs/download-face-mask-data/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type="ctrTitle"/>
          </p:nvPr>
        </p:nvSpPr>
        <p:spPr>
          <a:xfrm>
            <a:off x="490025" y="167250"/>
            <a:ext cx="7183500" cy="67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0" lang="en" sz="3200">
                <a:solidFill>
                  <a:srgbClr val="F2F2F2"/>
                </a:solidFill>
                <a:latin typeface="Georgia"/>
                <a:ea typeface="Georgia"/>
                <a:cs typeface="Georgia"/>
                <a:sym typeface="Georgia"/>
              </a:rPr>
              <a:t>Real-Time Face Mask Detector</a:t>
            </a:r>
            <a:endParaRPr sz="3200">
              <a:solidFill>
                <a:srgbClr val="F2F2F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9" name="Google Shape;99;p22"/>
          <p:cNvSpPr txBox="1"/>
          <p:nvPr>
            <p:ph idx="1" type="subTitle"/>
          </p:nvPr>
        </p:nvSpPr>
        <p:spPr>
          <a:xfrm>
            <a:off x="709550" y="2449300"/>
            <a:ext cx="4057800" cy="10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3C3CE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Submitted to:</a:t>
            </a:r>
            <a:endParaRPr>
              <a:solidFill>
                <a:srgbClr val="B3C3CE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Dr. Md Forhad Rabbi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Associate Professor, Dept. of CSE, SUST</a:t>
            </a:r>
            <a:endParaRPr sz="16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00" name="Google Shape;100;p22"/>
          <p:cNvPicPr preferRelativeResize="0"/>
          <p:nvPr/>
        </p:nvPicPr>
        <p:blipFill rotWithShape="1">
          <a:blip r:embed="rId4">
            <a:alphaModFix/>
          </a:blip>
          <a:srcRect b="5495" l="6664" r="6220" t="4858"/>
          <a:stretch/>
        </p:blipFill>
        <p:spPr>
          <a:xfrm>
            <a:off x="4767375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2"/>
          <p:cNvSpPr txBox="1"/>
          <p:nvPr>
            <p:ph idx="1" type="subTitle"/>
          </p:nvPr>
        </p:nvSpPr>
        <p:spPr>
          <a:xfrm>
            <a:off x="709550" y="3633225"/>
            <a:ext cx="4057800" cy="10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3C3CE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Submitted by:</a:t>
            </a:r>
            <a:endParaRPr>
              <a:solidFill>
                <a:srgbClr val="B3C3CE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Md Nahid Reza Shovo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Reg No. : 2016331008</a:t>
            </a:r>
            <a:endParaRPr sz="16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02" name="Google Shape;102;p22"/>
          <p:cNvSpPr txBox="1"/>
          <p:nvPr/>
        </p:nvSpPr>
        <p:spPr>
          <a:xfrm>
            <a:off x="1986300" y="1170875"/>
            <a:ext cx="2571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CSE 475</a:t>
            </a:r>
            <a:endParaRPr b="1" sz="2500">
              <a:solidFill>
                <a:schemeClr val="dk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Machine Learning</a:t>
            </a:r>
            <a:endParaRPr b="1" sz="2500">
              <a:solidFill>
                <a:schemeClr val="lt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741025" y="1981950"/>
            <a:ext cx="34719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Procedures</a:t>
            </a:r>
            <a:endParaRPr/>
          </a:p>
        </p:txBody>
      </p:sp>
      <p:sp>
        <p:nvSpPr>
          <p:cNvPr id="180" name="Google Shape;180;p31"/>
          <p:cNvSpPr txBox="1"/>
          <p:nvPr/>
        </p:nvSpPr>
        <p:spPr>
          <a:xfrm>
            <a:off x="4694000" y="1425150"/>
            <a:ext cx="40773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2F2F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We will build our system in 2 phases:</a:t>
            </a:r>
            <a:endParaRPr sz="2000">
              <a:solidFill>
                <a:srgbClr val="F2F2F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2F2F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100"/>
              <a:buFont typeface="Fira Sans Condensed Light"/>
              <a:buChar char="●"/>
            </a:pPr>
            <a:r>
              <a:rPr lang="en" sz="2100">
                <a:solidFill>
                  <a:srgbClr val="F2F2F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 Mask Detector Model with the help of dataset</a:t>
            </a:r>
            <a:endParaRPr sz="2100">
              <a:solidFill>
                <a:srgbClr val="F2F2F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100"/>
              <a:buFont typeface="Fira Sans Condensed Light"/>
              <a:buChar char="●"/>
            </a:pPr>
            <a:r>
              <a:rPr lang="en" sz="2100">
                <a:solidFill>
                  <a:srgbClr val="F2F2F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Use model in real time camera</a:t>
            </a:r>
            <a:endParaRPr sz="2100">
              <a:solidFill>
                <a:srgbClr val="F2F2F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2F2F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>
            <p:ph idx="1" type="subTitle"/>
          </p:nvPr>
        </p:nvSpPr>
        <p:spPr>
          <a:xfrm>
            <a:off x="1725925" y="1350700"/>
            <a:ext cx="24348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Pre-processing: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Converts all images into numpy array</a:t>
            </a:r>
            <a:endParaRPr/>
          </a:p>
        </p:txBody>
      </p:sp>
      <p:sp>
        <p:nvSpPr>
          <p:cNvPr id="186" name="Google Shape;186;p32"/>
          <p:cNvSpPr txBox="1"/>
          <p:nvPr>
            <p:ph idx="2" type="subTitle"/>
          </p:nvPr>
        </p:nvSpPr>
        <p:spPr>
          <a:xfrm>
            <a:off x="5803499" y="1350700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</a:t>
            </a:r>
            <a:r>
              <a:rPr lang="en"/>
              <a:t> the dataset into into </a:t>
            </a:r>
            <a:r>
              <a:rPr lang="en"/>
              <a:t>training</a:t>
            </a:r>
            <a:r>
              <a:rPr lang="en"/>
              <a:t> and testing data</a:t>
            </a:r>
            <a:endParaRPr/>
          </a:p>
        </p:txBody>
      </p:sp>
      <p:sp>
        <p:nvSpPr>
          <p:cNvPr id="187" name="Google Shape;187;p32"/>
          <p:cNvSpPr txBox="1"/>
          <p:nvPr>
            <p:ph idx="3" type="subTitle"/>
          </p:nvPr>
        </p:nvSpPr>
        <p:spPr>
          <a:xfrm>
            <a:off x="1755550" y="2571475"/>
            <a:ext cx="24348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 an image generator that will create multiple image from a single image by changing features</a:t>
            </a:r>
            <a:endParaRPr/>
          </a:p>
        </p:txBody>
      </p:sp>
      <p:sp>
        <p:nvSpPr>
          <p:cNvPr id="188" name="Google Shape;188;p32"/>
          <p:cNvSpPr txBox="1"/>
          <p:nvPr>
            <p:ph idx="4" type="subTitle"/>
          </p:nvPr>
        </p:nvSpPr>
        <p:spPr>
          <a:xfrm>
            <a:off x="5833124" y="2571475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our model with the help of MobleNetV2(a CNN architecture).</a:t>
            </a:r>
            <a:endParaRPr/>
          </a:p>
        </p:txBody>
      </p:sp>
      <p:sp>
        <p:nvSpPr>
          <p:cNvPr id="189" name="Google Shape;189;p32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Mask Detector Model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90" name="Google Shape;190;p32"/>
          <p:cNvCxnSpPr/>
          <p:nvPr/>
        </p:nvCxnSpPr>
        <p:spPr>
          <a:xfrm>
            <a:off x="1670925" y="1338250"/>
            <a:ext cx="0" cy="726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91" name="Google Shape;191;p32"/>
          <p:cNvCxnSpPr/>
          <p:nvPr/>
        </p:nvCxnSpPr>
        <p:spPr>
          <a:xfrm>
            <a:off x="5746475" y="1338250"/>
            <a:ext cx="0" cy="726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92" name="Google Shape;192;p32"/>
          <p:cNvCxnSpPr/>
          <p:nvPr/>
        </p:nvCxnSpPr>
        <p:spPr>
          <a:xfrm>
            <a:off x="1700550" y="2559025"/>
            <a:ext cx="0" cy="726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93" name="Google Shape;193;p32"/>
          <p:cNvCxnSpPr/>
          <p:nvPr/>
        </p:nvCxnSpPr>
        <p:spPr>
          <a:xfrm>
            <a:off x="5776100" y="2559025"/>
            <a:ext cx="0" cy="726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94" name="Google Shape;194;p32"/>
          <p:cNvSpPr txBox="1"/>
          <p:nvPr>
            <p:ph idx="4294967295" type="title"/>
          </p:nvPr>
        </p:nvSpPr>
        <p:spPr>
          <a:xfrm>
            <a:off x="1015937" y="1393600"/>
            <a:ext cx="6000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5" name="Google Shape;195;p32"/>
          <p:cNvSpPr txBox="1"/>
          <p:nvPr>
            <p:ph idx="4294967295" type="title"/>
          </p:nvPr>
        </p:nvSpPr>
        <p:spPr>
          <a:xfrm>
            <a:off x="5089462" y="1393600"/>
            <a:ext cx="6000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96" name="Google Shape;196;p32"/>
          <p:cNvSpPr txBox="1"/>
          <p:nvPr>
            <p:ph idx="4294967295" type="title"/>
          </p:nvPr>
        </p:nvSpPr>
        <p:spPr>
          <a:xfrm>
            <a:off x="1100562" y="2614375"/>
            <a:ext cx="6000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97" name="Google Shape;197;p32"/>
          <p:cNvSpPr txBox="1"/>
          <p:nvPr>
            <p:ph idx="4294967295" type="title"/>
          </p:nvPr>
        </p:nvSpPr>
        <p:spPr>
          <a:xfrm>
            <a:off x="5119087" y="2614375"/>
            <a:ext cx="6000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98" name="Google Shape;198;p32"/>
          <p:cNvSpPr txBox="1"/>
          <p:nvPr>
            <p:ph idx="3" type="subTitle"/>
          </p:nvPr>
        </p:nvSpPr>
        <p:spPr>
          <a:xfrm>
            <a:off x="1756512" y="3804700"/>
            <a:ext cx="24348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our model with training dataset and finally test it with testing dataset</a:t>
            </a:r>
            <a:endParaRPr/>
          </a:p>
        </p:txBody>
      </p:sp>
      <p:sp>
        <p:nvSpPr>
          <p:cNvPr id="199" name="Google Shape;199;p32"/>
          <p:cNvSpPr txBox="1"/>
          <p:nvPr>
            <p:ph idx="4" type="subTitle"/>
          </p:nvPr>
        </p:nvSpPr>
        <p:spPr>
          <a:xfrm>
            <a:off x="5834086" y="3804700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</a:t>
            </a:r>
            <a:r>
              <a:rPr lang="en"/>
              <a:t>accuracy and value loss for our model.</a:t>
            </a:r>
            <a:endParaRPr/>
          </a:p>
        </p:txBody>
      </p:sp>
      <p:cxnSp>
        <p:nvCxnSpPr>
          <p:cNvPr id="200" name="Google Shape;200;p32"/>
          <p:cNvCxnSpPr/>
          <p:nvPr/>
        </p:nvCxnSpPr>
        <p:spPr>
          <a:xfrm>
            <a:off x="1701513" y="3792250"/>
            <a:ext cx="0" cy="726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01" name="Google Shape;201;p32"/>
          <p:cNvCxnSpPr/>
          <p:nvPr/>
        </p:nvCxnSpPr>
        <p:spPr>
          <a:xfrm>
            <a:off x="5777063" y="3792250"/>
            <a:ext cx="0" cy="726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02" name="Google Shape;202;p32"/>
          <p:cNvSpPr txBox="1"/>
          <p:nvPr>
            <p:ph idx="4294967295" type="title"/>
          </p:nvPr>
        </p:nvSpPr>
        <p:spPr>
          <a:xfrm>
            <a:off x="1101525" y="3847600"/>
            <a:ext cx="6000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03" name="Google Shape;203;p32"/>
          <p:cNvSpPr txBox="1"/>
          <p:nvPr>
            <p:ph idx="4294967295" type="title"/>
          </p:nvPr>
        </p:nvSpPr>
        <p:spPr>
          <a:xfrm>
            <a:off x="5120050" y="3847600"/>
            <a:ext cx="6000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idx="1" type="subTitle"/>
          </p:nvPr>
        </p:nvSpPr>
        <p:spPr>
          <a:xfrm>
            <a:off x="1725925" y="1350700"/>
            <a:ext cx="24654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face detection we will use a model based on Deep Neural Network module of OpenCv library</a:t>
            </a:r>
            <a:endParaRPr/>
          </a:p>
        </p:txBody>
      </p:sp>
      <p:sp>
        <p:nvSpPr>
          <p:cNvPr id="209" name="Google Shape;209;p33"/>
          <p:cNvSpPr txBox="1"/>
          <p:nvPr>
            <p:ph idx="2" type="subTitle"/>
          </p:nvPr>
        </p:nvSpPr>
        <p:spPr>
          <a:xfrm>
            <a:off x="5803499" y="1350700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the Mask Detector Model</a:t>
            </a:r>
            <a:endParaRPr/>
          </a:p>
        </p:txBody>
      </p:sp>
      <p:sp>
        <p:nvSpPr>
          <p:cNvPr id="210" name="Google Shape;210;p33"/>
          <p:cNvSpPr txBox="1"/>
          <p:nvPr>
            <p:ph idx="3" type="subTitle"/>
          </p:nvPr>
        </p:nvSpPr>
        <p:spPr>
          <a:xfrm>
            <a:off x="1755550" y="2571475"/>
            <a:ext cx="24348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Loading Camera Using VideoStream module from imutils.video library</a:t>
            </a:r>
            <a:endParaRPr/>
          </a:p>
        </p:txBody>
      </p:sp>
      <p:sp>
        <p:nvSpPr>
          <p:cNvPr id="211" name="Google Shape;211;p33"/>
          <p:cNvSpPr txBox="1"/>
          <p:nvPr>
            <p:ph idx="4" type="subTitle"/>
          </p:nvPr>
        </p:nvSpPr>
        <p:spPr>
          <a:xfrm>
            <a:off x="5833124" y="2571475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</a:t>
            </a:r>
            <a:r>
              <a:rPr lang="en"/>
              <a:t>rab the frame from the threaded video stream and resize it. Each frame contains an image.</a:t>
            </a:r>
            <a:endParaRPr/>
          </a:p>
        </p:txBody>
      </p:sp>
      <p:sp>
        <p:nvSpPr>
          <p:cNvPr id="212" name="Google Shape;212;p33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Detect Mask in Real Time Camera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13" name="Google Shape;213;p33"/>
          <p:cNvCxnSpPr/>
          <p:nvPr/>
        </p:nvCxnSpPr>
        <p:spPr>
          <a:xfrm>
            <a:off x="1670925" y="1338250"/>
            <a:ext cx="0" cy="726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14" name="Google Shape;214;p33"/>
          <p:cNvCxnSpPr/>
          <p:nvPr/>
        </p:nvCxnSpPr>
        <p:spPr>
          <a:xfrm>
            <a:off x="5746475" y="1338250"/>
            <a:ext cx="0" cy="726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15" name="Google Shape;215;p33"/>
          <p:cNvCxnSpPr/>
          <p:nvPr/>
        </p:nvCxnSpPr>
        <p:spPr>
          <a:xfrm>
            <a:off x="1700550" y="2559025"/>
            <a:ext cx="0" cy="726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16" name="Google Shape;216;p33"/>
          <p:cNvCxnSpPr/>
          <p:nvPr/>
        </p:nvCxnSpPr>
        <p:spPr>
          <a:xfrm>
            <a:off x="5776100" y="2559025"/>
            <a:ext cx="0" cy="726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17" name="Google Shape;217;p33"/>
          <p:cNvSpPr txBox="1"/>
          <p:nvPr>
            <p:ph idx="4294967295" type="title"/>
          </p:nvPr>
        </p:nvSpPr>
        <p:spPr>
          <a:xfrm>
            <a:off x="1015937" y="1393600"/>
            <a:ext cx="6000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8" name="Google Shape;218;p33"/>
          <p:cNvSpPr txBox="1"/>
          <p:nvPr>
            <p:ph idx="4294967295" type="title"/>
          </p:nvPr>
        </p:nvSpPr>
        <p:spPr>
          <a:xfrm>
            <a:off x="5089462" y="1393600"/>
            <a:ext cx="6000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9" name="Google Shape;219;p33"/>
          <p:cNvSpPr txBox="1"/>
          <p:nvPr>
            <p:ph idx="4294967295" type="title"/>
          </p:nvPr>
        </p:nvSpPr>
        <p:spPr>
          <a:xfrm>
            <a:off x="1100562" y="2614375"/>
            <a:ext cx="6000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20" name="Google Shape;220;p33"/>
          <p:cNvSpPr txBox="1"/>
          <p:nvPr>
            <p:ph idx="4294967295" type="title"/>
          </p:nvPr>
        </p:nvSpPr>
        <p:spPr>
          <a:xfrm>
            <a:off x="5119087" y="2614375"/>
            <a:ext cx="6000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21" name="Google Shape;221;p33"/>
          <p:cNvSpPr txBox="1"/>
          <p:nvPr>
            <p:ph idx="3" type="subTitle"/>
          </p:nvPr>
        </p:nvSpPr>
        <p:spPr>
          <a:xfrm>
            <a:off x="1756512" y="3804700"/>
            <a:ext cx="24348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face detection, mask detection model and the frame calculate the probability of wearing a mask.</a:t>
            </a:r>
            <a:endParaRPr/>
          </a:p>
        </p:txBody>
      </p:sp>
      <p:sp>
        <p:nvSpPr>
          <p:cNvPr id="222" name="Google Shape;222;p33"/>
          <p:cNvSpPr txBox="1"/>
          <p:nvPr>
            <p:ph idx="4" type="subTitle"/>
          </p:nvPr>
        </p:nvSpPr>
        <p:spPr>
          <a:xfrm>
            <a:off x="5834086" y="3804700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the prediction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level(“Mask”, “No Mask”) with the probability.</a:t>
            </a:r>
            <a:endParaRPr/>
          </a:p>
        </p:txBody>
      </p:sp>
      <p:cxnSp>
        <p:nvCxnSpPr>
          <p:cNvPr id="223" name="Google Shape;223;p33"/>
          <p:cNvCxnSpPr/>
          <p:nvPr/>
        </p:nvCxnSpPr>
        <p:spPr>
          <a:xfrm>
            <a:off x="1701513" y="3792250"/>
            <a:ext cx="0" cy="726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24" name="Google Shape;224;p33"/>
          <p:cNvCxnSpPr/>
          <p:nvPr/>
        </p:nvCxnSpPr>
        <p:spPr>
          <a:xfrm>
            <a:off x="5777063" y="3792250"/>
            <a:ext cx="0" cy="726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25" name="Google Shape;225;p33"/>
          <p:cNvSpPr txBox="1"/>
          <p:nvPr>
            <p:ph idx="4294967295" type="title"/>
          </p:nvPr>
        </p:nvSpPr>
        <p:spPr>
          <a:xfrm>
            <a:off x="1101525" y="3847600"/>
            <a:ext cx="6000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26" name="Google Shape;226;p33"/>
          <p:cNvSpPr txBox="1"/>
          <p:nvPr>
            <p:ph idx="4294967295" type="title"/>
          </p:nvPr>
        </p:nvSpPr>
        <p:spPr>
          <a:xfrm>
            <a:off x="5120050" y="3847600"/>
            <a:ext cx="6000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/>
        </p:nvSpPr>
        <p:spPr>
          <a:xfrm>
            <a:off x="1724950" y="365900"/>
            <a:ext cx="5540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60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MobileNetV2</a:t>
            </a:r>
            <a:endParaRPr b="1" sz="3000">
              <a:solidFill>
                <a:schemeClr val="lt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232" name="Google Shape;232;p34"/>
          <p:cNvSpPr/>
          <p:nvPr/>
        </p:nvSpPr>
        <p:spPr>
          <a:xfrm>
            <a:off x="1285875" y="1297250"/>
            <a:ext cx="4087500" cy="3010800"/>
          </a:xfrm>
          <a:prstGeom prst="foldedCorner">
            <a:avLst>
              <a:gd fmla="val 16667" name="adj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MobileNetV2 </a:t>
            </a:r>
            <a:r>
              <a:rPr lang="en" sz="1700">
                <a:solidFill>
                  <a:srgbClr val="F2F2F2"/>
                </a:solidFill>
              </a:rPr>
              <a:t>is a </a:t>
            </a:r>
            <a:r>
              <a:rPr lang="en" sz="1700">
                <a:solidFill>
                  <a:schemeClr val="dk2"/>
                </a:solidFill>
              </a:rPr>
              <a:t>Convolutional Neural Network</a:t>
            </a:r>
            <a:r>
              <a:rPr lang="en" sz="1700">
                <a:solidFill>
                  <a:srgbClr val="F2F2F2"/>
                </a:solidFill>
              </a:rPr>
              <a:t> Architecture.</a:t>
            </a:r>
            <a:endParaRPr sz="1700">
              <a:solidFill>
                <a:srgbClr val="F2F2F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2F2F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700"/>
              <a:buChar char="●"/>
            </a:pPr>
            <a:r>
              <a:rPr lang="en" sz="1700">
                <a:solidFill>
                  <a:srgbClr val="F2F2F2"/>
                </a:solidFill>
              </a:rPr>
              <a:t>It is based on the </a:t>
            </a:r>
            <a:r>
              <a:rPr lang="en" sz="1700">
                <a:solidFill>
                  <a:schemeClr val="dk2"/>
                </a:solidFill>
              </a:rPr>
              <a:t>Inverted Residual Structure</a:t>
            </a:r>
            <a:r>
              <a:rPr lang="en" sz="1700">
                <a:solidFill>
                  <a:srgbClr val="F2F2F2"/>
                </a:solidFill>
              </a:rPr>
              <a:t>.</a:t>
            </a:r>
            <a:endParaRPr sz="1700">
              <a:solidFill>
                <a:srgbClr val="F2F2F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2F2F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700"/>
              <a:buChar char="●"/>
            </a:pPr>
            <a:r>
              <a:rPr lang="en" sz="1700">
                <a:solidFill>
                  <a:srgbClr val="F2F2F2"/>
                </a:solidFill>
              </a:rPr>
              <a:t>Comes with </a:t>
            </a:r>
            <a:r>
              <a:rPr lang="en" sz="1700">
                <a:solidFill>
                  <a:schemeClr val="dk2"/>
                </a:solidFill>
              </a:rPr>
              <a:t>tensorflow.keras.applications</a:t>
            </a:r>
            <a:r>
              <a:rPr lang="en" sz="1700">
                <a:solidFill>
                  <a:srgbClr val="F2F2F2"/>
                </a:solidFill>
              </a:rPr>
              <a:t> library.</a:t>
            </a:r>
            <a:endParaRPr sz="1700">
              <a:solidFill>
                <a:srgbClr val="F2F2F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2F2F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1825" y="1012400"/>
            <a:ext cx="3222450" cy="358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/>
          <p:nvPr/>
        </p:nvSpPr>
        <p:spPr>
          <a:xfrm>
            <a:off x="1724950" y="365900"/>
            <a:ext cx="5540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60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Convolutional Neural Network</a:t>
            </a:r>
            <a:endParaRPr b="1" sz="3000">
              <a:solidFill>
                <a:schemeClr val="lt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239" name="Google Shape;23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938" y="1012400"/>
            <a:ext cx="7692723" cy="2598976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5"/>
          <p:cNvSpPr/>
          <p:nvPr/>
        </p:nvSpPr>
        <p:spPr>
          <a:xfrm>
            <a:off x="648950" y="3679900"/>
            <a:ext cx="7791000" cy="1265100"/>
          </a:xfrm>
          <a:prstGeom prst="horizontalScroll">
            <a:avLst>
              <a:gd fmla="val 12500" name="adj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2F2F2"/>
                </a:solidFill>
                <a:latin typeface="Georgia"/>
                <a:ea typeface="Georgia"/>
                <a:cs typeface="Georgia"/>
                <a:sym typeface="Georgia"/>
              </a:rPr>
              <a:t>A </a:t>
            </a:r>
            <a:r>
              <a:rPr b="1" lang="en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Convolutional Neural Network</a:t>
            </a:r>
            <a:r>
              <a:rPr b="1" lang="en" sz="1600">
                <a:solidFill>
                  <a:srgbClr val="F2F2F2"/>
                </a:solidFill>
                <a:latin typeface="Georgia"/>
                <a:ea typeface="Georgia"/>
                <a:cs typeface="Georgia"/>
                <a:sym typeface="Georgia"/>
              </a:rPr>
              <a:t> (</a:t>
            </a:r>
            <a:r>
              <a:rPr b="1" lang="en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ConvNet</a:t>
            </a:r>
            <a:r>
              <a:rPr b="1" lang="en" sz="1600">
                <a:solidFill>
                  <a:srgbClr val="F2F2F2"/>
                </a:solidFill>
                <a:latin typeface="Georgia"/>
                <a:ea typeface="Georgia"/>
                <a:cs typeface="Georgia"/>
                <a:sym typeface="Georgia"/>
              </a:rPr>
              <a:t>/</a:t>
            </a:r>
            <a:r>
              <a:rPr b="1" lang="en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CNN</a:t>
            </a:r>
            <a:r>
              <a:rPr b="1" lang="en" sz="1600">
                <a:solidFill>
                  <a:srgbClr val="F2F2F2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  <a:r>
              <a:rPr lang="en" sz="1600">
                <a:solidFill>
                  <a:srgbClr val="F2F2F2"/>
                </a:solidFill>
                <a:latin typeface="Georgia"/>
                <a:ea typeface="Georgia"/>
                <a:cs typeface="Georgia"/>
                <a:sym typeface="Georgia"/>
              </a:rPr>
              <a:t> is a Deep Learning algorithm which can take in an </a:t>
            </a:r>
            <a:r>
              <a:rPr lang="en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input image</a:t>
            </a:r>
            <a:r>
              <a:rPr lang="en" sz="1600">
                <a:solidFill>
                  <a:srgbClr val="F2F2F2"/>
                </a:solidFill>
                <a:latin typeface="Georgia"/>
                <a:ea typeface="Georgia"/>
                <a:cs typeface="Georgia"/>
                <a:sym typeface="Georgia"/>
              </a:rPr>
              <a:t>, assign importance (learnable weights and biases) to various aspects/objects in the image and be able to </a:t>
            </a:r>
            <a:r>
              <a:rPr lang="en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differentiate one from the other</a:t>
            </a:r>
            <a:r>
              <a:rPr lang="en" sz="1600">
                <a:solidFill>
                  <a:srgbClr val="F2F2F2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/>
          <p:nvPr>
            <p:ph type="title"/>
          </p:nvPr>
        </p:nvSpPr>
        <p:spPr>
          <a:xfrm>
            <a:off x="4334300" y="1549950"/>
            <a:ext cx="4008300" cy="7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sz="4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6"/>
          <p:cNvSpPr txBox="1"/>
          <p:nvPr>
            <p:ph idx="4294967295" type="subTitle"/>
          </p:nvPr>
        </p:nvSpPr>
        <p:spPr>
          <a:xfrm>
            <a:off x="4334300" y="2255550"/>
            <a:ext cx="3903600" cy="4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Final output, accuracy, data loss...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7" name="Google Shape;247;p36"/>
          <p:cNvSpPr txBox="1"/>
          <p:nvPr>
            <p:ph idx="4294967295" type="title"/>
          </p:nvPr>
        </p:nvSpPr>
        <p:spPr>
          <a:xfrm>
            <a:off x="3307425" y="1740800"/>
            <a:ext cx="780300" cy="7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</a:rPr>
              <a:t>03</a:t>
            </a:r>
            <a:endParaRPr sz="3600">
              <a:solidFill>
                <a:schemeClr val="dk2"/>
              </a:solidFill>
            </a:endParaRPr>
          </a:p>
        </p:txBody>
      </p:sp>
      <p:cxnSp>
        <p:nvCxnSpPr>
          <p:cNvPr id="248" name="Google Shape;248;p36"/>
          <p:cNvCxnSpPr/>
          <p:nvPr/>
        </p:nvCxnSpPr>
        <p:spPr>
          <a:xfrm>
            <a:off x="4087725" y="1675400"/>
            <a:ext cx="0" cy="8364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/>
          <p:nvPr/>
        </p:nvSpPr>
        <p:spPr>
          <a:xfrm>
            <a:off x="0" y="36590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800"/>
              </a:spcBef>
              <a:spcAft>
                <a:spcPts val="60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Mask Detector Model Performance</a:t>
            </a:r>
            <a:endParaRPr b="1" sz="3000">
              <a:solidFill>
                <a:schemeClr val="lt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254" name="Google Shape;25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20800"/>
            <a:ext cx="4504999" cy="274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3501" y="1320792"/>
            <a:ext cx="4116250" cy="2744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8"/>
          <p:cNvSpPr txBox="1"/>
          <p:nvPr/>
        </p:nvSpPr>
        <p:spPr>
          <a:xfrm>
            <a:off x="0" y="36590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800"/>
              </a:spcBef>
              <a:spcAft>
                <a:spcPts val="60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Detect </a:t>
            </a:r>
            <a:r>
              <a:rPr lang="en" sz="3000">
                <a:solidFill>
                  <a:schemeClr val="lt1"/>
                </a:solidFill>
              </a:rPr>
              <a:t>Mask in Real Time Camera</a:t>
            </a:r>
            <a:r>
              <a:rPr lang="en" sz="3000">
                <a:solidFill>
                  <a:schemeClr val="lt1"/>
                </a:solidFill>
              </a:rPr>
              <a:t> Performance</a:t>
            </a:r>
            <a:endParaRPr b="1" sz="3000">
              <a:solidFill>
                <a:schemeClr val="lt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261" name="Google Shape;26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925" y="1227525"/>
            <a:ext cx="4000500" cy="33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3475" y="1227525"/>
            <a:ext cx="3981450" cy="3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/>
          <p:nvPr>
            <p:ph type="title"/>
          </p:nvPr>
        </p:nvSpPr>
        <p:spPr>
          <a:xfrm>
            <a:off x="4334300" y="1549950"/>
            <a:ext cx="4008300" cy="7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Discussion</a:t>
            </a:r>
            <a:endParaRPr sz="4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9"/>
          <p:cNvSpPr txBox="1"/>
          <p:nvPr>
            <p:ph idx="4294967295" type="subTitle"/>
          </p:nvPr>
        </p:nvSpPr>
        <p:spPr>
          <a:xfrm>
            <a:off x="4334300" y="2255550"/>
            <a:ext cx="3903600" cy="4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How can we use it and how to improve it?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9" name="Google Shape;269;p39"/>
          <p:cNvSpPr txBox="1"/>
          <p:nvPr>
            <p:ph idx="4294967295" type="title"/>
          </p:nvPr>
        </p:nvSpPr>
        <p:spPr>
          <a:xfrm>
            <a:off x="3307425" y="1740800"/>
            <a:ext cx="780300" cy="7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</a:rPr>
              <a:t>04</a:t>
            </a:r>
            <a:endParaRPr sz="3600">
              <a:solidFill>
                <a:schemeClr val="dk2"/>
              </a:solidFill>
            </a:endParaRPr>
          </a:p>
        </p:txBody>
      </p:sp>
      <p:cxnSp>
        <p:nvCxnSpPr>
          <p:cNvPr id="270" name="Google Shape;270;p39"/>
          <p:cNvCxnSpPr/>
          <p:nvPr/>
        </p:nvCxnSpPr>
        <p:spPr>
          <a:xfrm>
            <a:off x="4087725" y="1675400"/>
            <a:ext cx="0" cy="8364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Discussion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0"/>
          <p:cNvSpPr/>
          <p:nvPr/>
        </p:nvSpPr>
        <p:spPr>
          <a:xfrm>
            <a:off x="4115925" y="2338950"/>
            <a:ext cx="912300" cy="9123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0"/>
          <p:cNvSpPr txBox="1"/>
          <p:nvPr>
            <p:ph idx="4294967295" type="subTitle"/>
          </p:nvPr>
        </p:nvSpPr>
        <p:spPr>
          <a:xfrm flipH="1">
            <a:off x="861850" y="1486200"/>
            <a:ext cx="2234400" cy="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performance of </a:t>
            </a:r>
            <a:endParaRPr sz="14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this model is very well. </a:t>
            </a:r>
            <a:endParaRPr sz="14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Almost 99% accurate.</a:t>
            </a:r>
            <a:endParaRPr sz="14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78" name="Google Shape;278;p40"/>
          <p:cNvSpPr txBox="1"/>
          <p:nvPr>
            <p:ph idx="4294967295" type="subTitle"/>
          </p:nvPr>
        </p:nvSpPr>
        <p:spPr>
          <a:xfrm flipH="1">
            <a:off x="6087425" y="1486200"/>
            <a:ext cx="2662800" cy="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It can also use in security purpose like a person trying to enter in a building hiding his face.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79" name="Google Shape;279;p40"/>
          <p:cNvSpPr txBox="1"/>
          <p:nvPr>
            <p:ph idx="4294967295" type="subTitle"/>
          </p:nvPr>
        </p:nvSpPr>
        <p:spPr>
          <a:xfrm>
            <a:off x="861813" y="3302726"/>
            <a:ext cx="22344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It can be rapidly use in no mask, no service program. </a:t>
            </a:r>
            <a:endParaRPr sz="14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80" name="Google Shape;280;p40"/>
          <p:cNvSpPr txBox="1"/>
          <p:nvPr>
            <p:ph idx="4294967295" type="subTitle"/>
          </p:nvPr>
        </p:nvSpPr>
        <p:spPr>
          <a:xfrm>
            <a:off x="6087524" y="3302700"/>
            <a:ext cx="23367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Integrate the model with face recognition model, we can improve its usability.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81" name="Google Shape;281;p40"/>
          <p:cNvSpPr/>
          <p:nvPr/>
        </p:nvSpPr>
        <p:spPr>
          <a:xfrm>
            <a:off x="4285725" y="25087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0"/>
          <p:cNvSpPr/>
          <p:nvPr/>
        </p:nvSpPr>
        <p:spPr>
          <a:xfrm>
            <a:off x="4385488" y="2569788"/>
            <a:ext cx="373167" cy="450621"/>
          </a:xfrm>
          <a:custGeom>
            <a:rect b="b" l="l" r="r" t="t"/>
            <a:pathLst>
              <a:path extrusionOk="0" h="68250" w="56519">
                <a:moveTo>
                  <a:pt x="28263" y="0"/>
                </a:moveTo>
                <a:lnTo>
                  <a:pt x="3305" y="24955"/>
                </a:lnTo>
                <a:lnTo>
                  <a:pt x="10602" y="32248"/>
                </a:lnTo>
                <a:lnTo>
                  <a:pt x="28263" y="14592"/>
                </a:lnTo>
                <a:lnTo>
                  <a:pt x="40244" y="26576"/>
                </a:lnTo>
                <a:lnTo>
                  <a:pt x="28263" y="38561"/>
                </a:lnTo>
                <a:lnTo>
                  <a:pt x="19050" y="29351"/>
                </a:lnTo>
                <a:lnTo>
                  <a:pt x="17619" y="30778"/>
                </a:lnTo>
                <a:lnTo>
                  <a:pt x="28263" y="41418"/>
                </a:lnTo>
                <a:lnTo>
                  <a:pt x="43104" y="26576"/>
                </a:lnTo>
                <a:lnTo>
                  <a:pt x="28263" y="11732"/>
                </a:lnTo>
                <a:lnTo>
                  <a:pt x="10602" y="29389"/>
                </a:lnTo>
                <a:lnTo>
                  <a:pt x="6165" y="24955"/>
                </a:lnTo>
                <a:lnTo>
                  <a:pt x="28263" y="2861"/>
                </a:lnTo>
                <a:lnTo>
                  <a:pt x="53658" y="28260"/>
                </a:lnTo>
                <a:lnTo>
                  <a:pt x="28263" y="53658"/>
                </a:lnTo>
                <a:lnTo>
                  <a:pt x="7297" y="32693"/>
                </a:lnTo>
                <a:lnTo>
                  <a:pt x="0" y="39990"/>
                </a:lnTo>
                <a:lnTo>
                  <a:pt x="28263" y="68250"/>
                </a:lnTo>
                <a:lnTo>
                  <a:pt x="56518" y="39990"/>
                </a:lnTo>
                <a:lnTo>
                  <a:pt x="52419" y="35889"/>
                </a:lnTo>
                <a:lnTo>
                  <a:pt x="50990" y="37319"/>
                </a:lnTo>
                <a:lnTo>
                  <a:pt x="53658" y="39990"/>
                </a:lnTo>
                <a:lnTo>
                  <a:pt x="28263" y="65390"/>
                </a:lnTo>
                <a:lnTo>
                  <a:pt x="2860" y="39990"/>
                </a:lnTo>
                <a:lnTo>
                  <a:pt x="7297" y="35553"/>
                </a:lnTo>
                <a:lnTo>
                  <a:pt x="28263" y="56519"/>
                </a:lnTo>
                <a:lnTo>
                  <a:pt x="56518" y="28260"/>
                </a:lnTo>
                <a:lnTo>
                  <a:pt x="282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3" name="Google Shape;283;p40"/>
          <p:cNvGrpSpPr/>
          <p:nvPr/>
        </p:nvGrpSpPr>
        <p:grpSpPr>
          <a:xfrm>
            <a:off x="5567955" y="3351974"/>
            <a:ext cx="266197" cy="249155"/>
            <a:chOff x="1507342" y="1024774"/>
            <a:chExt cx="399216" cy="373658"/>
          </a:xfrm>
        </p:grpSpPr>
        <p:sp>
          <p:nvSpPr>
            <p:cNvPr id="284" name="Google Shape;284;p40"/>
            <p:cNvSpPr/>
            <p:nvPr/>
          </p:nvSpPr>
          <p:spPr>
            <a:xfrm>
              <a:off x="1507342" y="1024774"/>
              <a:ext cx="399216" cy="373658"/>
            </a:xfrm>
            <a:custGeom>
              <a:rect b="b" l="l" r="r" t="t"/>
              <a:pathLst>
                <a:path extrusionOk="0" h="49971" w="53389">
                  <a:moveTo>
                    <a:pt x="39967" y="0"/>
                  </a:moveTo>
                  <a:lnTo>
                    <a:pt x="16320" y="7"/>
                  </a:lnTo>
                  <a:lnTo>
                    <a:pt x="17534" y="2032"/>
                  </a:lnTo>
                  <a:lnTo>
                    <a:pt x="38760" y="2022"/>
                  </a:lnTo>
                  <a:lnTo>
                    <a:pt x="50008" y="21948"/>
                  </a:lnTo>
                  <a:lnTo>
                    <a:pt x="26026" y="21954"/>
                  </a:lnTo>
                  <a:lnTo>
                    <a:pt x="14332" y="154"/>
                  </a:lnTo>
                  <a:lnTo>
                    <a:pt x="1" y="24996"/>
                  </a:lnTo>
                  <a:lnTo>
                    <a:pt x="14346" y="49827"/>
                  </a:lnTo>
                  <a:lnTo>
                    <a:pt x="26026" y="28020"/>
                  </a:lnTo>
                  <a:lnTo>
                    <a:pt x="50012" y="28013"/>
                  </a:lnTo>
                  <a:lnTo>
                    <a:pt x="50012" y="28013"/>
                  </a:lnTo>
                  <a:lnTo>
                    <a:pt x="38770" y="47942"/>
                  </a:lnTo>
                  <a:lnTo>
                    <a:pt x="17548" y="47948"/>
                  </a:lnTo>
                  <a:lnTo>
                    <a:pt x="16334" y="49971"/>
                  </a:lnTo>
                  <a:lnTo>
                    <a:pt x="39981" y="49963"/>
                  </a:lnTo>
                  <a:lnTo>
                    <a:pt x="53389" y="25992"/>
                  </a:lnTo>
                  <a:lnTo>
                    <a:pt x="24815" y="25998"/>
                  </a:lnTo>
                  <a:lnTo>
                    <a:pt x="14281" y="45667"/>
                  </a:lnTo>
                  <a:lnTo>
                    <a:pt x="2334" y="24996"/>
                  </a:lnTo>
                  <a:lnTo>
                    <a:pt x="14267" y="4311"/>
                  </a:lnTo>
                  <a:lnTo>
                    <a:pt x="24818" y="23976"/>
                  </a:lnTo>
                  <a:lnTo>
                    <a:pt x="53389" y="23969"/>
                  </a:lnTo>
                  <a:lnTo>
                    <a:pt x="399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40"/>
            <p:cNvSpPr/>
            <p:nvPr/>
          </p:nvSpPr>
          <p:spPr>
            <a:xfrm>
              <a:off x="1609125" y="1147993"/>
              <a:ext cx="45471" cy="127222"/>
            </a:xfrm>
            <a:custGeom>
              <a:rect b="b" l="l" r="r" t="t"/>
              <a:pathLst>
                <a:path extrusionOk="0" h="17014" w="6081">
                  <a:moveTo>
                    <a:pt x="4913" y="0"/>
                  </a:moveTo>
                  <a:lnTo>
                    <a:pt x="1" y="8506"/>
                  </a:lnTo>
                  <a:lnTo>
                    <a:pt x="4913" y="17014"/>
                  </a:lnTo>
                  <a:lnTo>
                    <a:pt x="6080" y="14992"/>
                  </a:lnTo>
                  <a:lnTo>
                    <a:pt x="2338" y="8506"/>
                  </a:lnTo>
                  <a:lnTo>
                    <a:pt x="6080" y="2023"/>
                  </a:lnTo>
                  <a:lnTo>
                    <a:pt x="49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6" name="Google Shape;286;p40"/>
          <p:cNvSpPr/>
          <p:nvPr/>
        </p:nvSpPr>
        <p:spPr>
          <a:xfrm>
            <a:off x="3303861" y="1991081"/>
            <a:ext cx="283071" cy="245141"/>
          </a:xfrm>
          <a:custGeom>
            <a:rect b="b" l="l" r="r" t="t"/>
            <a:pathLst>
              <a:path extrusionOk="0" h="49151" w="56756">
                <a:moveTo>
                  <a:pt x="14188" y="1"/>
                </a:moveTo>
                <a:lnTo>
                  <a:pt x="1" y="24576"/>
                </a:lnTo>
                <a:lnTo>
                  <a:pt x="14188" y="49150"/>
                </a:lnTo>
                <a:lnTo>
                  <a:pt x="43782" y="49150"/>
                </a:lnTo>
                <a:lnTo>
                  <a:pt x="28376" y="23864"/>
                </a:lnTo>
                <a:lnTo>
                  <a:pt x="15426" y="45124"/>
                </a:lnTo>
                <a:lnTo>
                  <a:pt x="35068" y="45124"/>
                </a:lnTo>
                <a:lnTo>
                  <a:pt x="33679" y="43101"/>
                </a:lnTo>
                <a:lnTo>
                  <a:pt x="19026" y="43101"/>
                </a:lnTo>
                <a:lnTo>
                  <a:pt x="28376" y="27750"/>
                </a:lnTo>
                <a:lnTo>
                  <a:pt x="40182" y="47128"/>
                </a:lnTo>
                <a:lnTo>
                  <a:pt x="15355" y="47128"/>
                </a:lnTo>
                <a:lnTo>
                  <a:pt x="2334" y="24576"/>
                </a:lnTo>
                <a:lnTo>
                  <a:pt x="15355" y="2023"/>
                </a:lnTo>
                <a:lnTo>
                  <a:pt x="41397" y="2023"/>
                </a:lnTo>
                <a:lnTo>
                  <a:pt x="54418" y="24576"/>
                </a:lnTo>
                <a:lnTo>
                  <a:pt x="44818" y="41206"/>
                </a:lnTo>
                <a:lnTo>
                  <a:pt x="23241" y="6659"/>
                </a:lnTo>
                <a:lnTo>
                  <a:pt x="34254" y="6659"/>
                </a:lnTo>
                <a:lnTo>
                  <a:pt x="30764" y="12912"/>
                </a:lnTo>
                <a:lnTo>
                  <a:pt x="32006" y="14839"/>
                </a:lnTo>
                <a:lnTo>
                  <a:pt x="37698" y="4637"/>
                </a:lnTo>
                <a:lnTo>
                  <a:pt x="19590" y="4637"/>
                </a:lnTo>
                <a:lnTo>
                  <a:pt x="44887" y="45130"/>
                </a:lnTo>
                <a:lnTo>
                  <a:pt x="56755" y="24576"/>
                </a:lnTo>
                <a:lnTo>
                  <a:pt x="4256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0"/>
          <p:cNvSpPr/>
          <p:nvPr/>
        </p:nvSpPr>
        <p:spPr>
          <a:xfrm>
            <a:off x="5586942" y="1999525"/>
            <a:ext cx="228224" cy="228239"/>
          </a:xfrm>
          <a:custGeom>
            <a:rect b="b" l="l" r="r" t="t"/>
            <a:pathLst>
              <a:path extrusionOk="0" h="46249" w="46246">
                <a:moveTo>
                  <a:pt x="23121" y="14630"/>
                </a:moveTo>
                <a:cubicBezTo>
                  <a:pt x="25393" y="14630"/>
                  <a:pt x="27524" y="15513"/>
                  <a:pt x="29129" y="17117"/>
                </a:cubicBezTo>
                <a:cubicBezTo>
                  <a:pt x="32440" y="20429"/>
                  <a:pt x="32440" y="25821"/>
                  <a:pt x="29129" y="29132"/>
                </a:cubicBezTo>
                <a:cubicBezTo>
                  <a:pt x="27524" y="30737"/>
                  <a:pt x="25393" y="31620"/>
                  <a:pt x="23121" y="31620"/>
                </a:cubicBezTo>
                <a:cubicBezTo>
                  <a:pt x="20853" y="31620"/>
                  <a:pt x="18721" y="30737"/>
                  <a:pt x="17117" y="29132"/>
                </a:cubicBezTo>
                <a:cubicBezTo>
                  <a:pt x="13805" y="25821"/>
                  <a:pt x="13805" y="20429"/>
                  <a:pt x="17117" y="17117"/>
                </a:cubicBezTo>
                <a:cubicBezTo>
                  <a:pt x="18721" y="15513"/>
                  <a:pt x="20853" y="14630"/>
                  <a:pt x="23121" y="14630"/>
                </a:cubicBezTo>
                <a:close/>
                <a:moveTo>
                  <a:pt x="23121" y="2023"/>
                </a:moveTo>
                <a:cubicBezTo>
                  <a:pt x="28759" y="2023"/>
                  <a:pt x="34059" y="4219"/>
                  <a:pt x="38044" y="8205"/>
                </a:cubicBezTo>
                <a:cubicBezTo>
                  <a:pt x="42030" y="12191"/>
                  <a:pt x="44223" y="17490"/>
                  <a:pt x="44223" y="23125"/>
                </a:cubicBezTo>
                <a:cubicBezTo>
                  <a:pt x="44223" y="27528"/>
                  <a:pt x="42879" y="31723"/>
                  <a:pt x="40392" y="35246"/>
                </a:cubicBezTo>
                <a:cubicBezTo>
                  <a:pt x="38279" y="35832"/>
                  <a:pt x="36128" y="36118"/>
                  <a:pt x="33994" y="36118"/>
                </a:cubicBezTo>
                <a:cubicBezTo>
                  <a:pt x="31061" y="36118"/>
                  <a:pt x="28160" y="35578"/>
                  <a:pt x="25437" y="34535"/>
                </a:cubicBezTo>
                <a:cubicBezTo>
                  <a:pt x="27131" y="33532"/>
                  <a:pt x="28721" y="32324"/>
                  <a:pt x="30172" y="30929"/>
                </a:cubicBezTo>
                <a:cubicBezTo>
                  <a:pt x="30305" y="30809"/>
                  <a:pt x="30432" y="30686"/>
                  <a:pt x="30559" y="30562"/>
                </a:cubicBezTo>
                <a:cubicBezTo>
                  <a:pt x="34660" y="26460"/>
                  <a:pt x="34660" y="19789"/>
                  <a:pt x="30559" y="15687"/>
                </a:cubicBezTo>
                <a:cubicBezTo>
                  <a:pt x="28575" y="13703"/>
                  <a:pt x="25933" y="12608"/>
                  <a:pt x="23121" y="12608"/>
                </a:cubicBezTo>
                <a:cubicBezTo>
                  <a:pt x="20316" y="12608"/>
                  <a:pt x="17675" y="13703"/>
                  <a:pt x="15687" y="15687"/>
                </a:cubicBezTo>
                <a:cubicBezTo>
                  <a:pt x="11585" y="19789"/>
                  <a:pt x="11585" y="26460"/>
                  <a:pt x="15687" y="30562"/>
                </a:cubicBezTo>
                <a:cubicBezTo>
                  <a:pt x="15813" y="30686"/>
                  <a:pt x="15940" y="30809"/>
                  <a:pt x="16073" y="30929"/>
                </a:cubicBezTo>
                <a:cubicBezTo>
                  <a:pt x="17524" y="32324"/>
                  <a:pt x="19111" y="33532"/>
                  <a:pt x="20805" y="34535"/>
                </a:cubicBezTo>
                <a:cubicBezTo>
                  <a:pt x="18084" y="35578"/>
                  <a:pt x="15184" y="36118"/>
                  <a:pt x="12251" y="36118"/>
                </a:cubicBezTo>
                <a:cubicBezTo>
                  <a:pt x="10116" y="36118"/>
                  <a:pt x="7964" y="35832"/>
                  <a:pt x="5851" y="35246"/>
                </a:cubicBezTo>
                <a:cubicBezTo>
                  <a:pt x="3367" y="31723"/>
                  <a:pt x="2022" y="27528"/>
                  <a:pt x="2022" y="23125"/>
                </a:cubicBezTo>
                <a:cubicBezTo>
                  <a:pt x="2022" y="17487"/>
                  <a:pt x="4215" y="12191"/>
                  <a:pt x="8201" y="8205"/>
                </a:cubicBezTo>
                <a:cubicBezTo>
                  <a:pt x="12187" y="4219"/>
                  <a:pt x="17487" y="2023"/>
                  <a:pt x="23121" y="2023"/>
                </a:cubicBezTo>
                <a:close/>
                <a:moveTo>
                  <a:pt x="23121" y="35749"/>
                </a:moveTo>
                <a:cubicBezTo>
                  <a:pt x="26522" y="37322"/>
                  <a:pt x="30234" y="38143"/>
                  <a:pt x="33997" y="38143"/>
                </a:cubicBezTo>
                <a:cubicBezTo>
                  <a:pt x="35427" y="38143"/>
                  <a:pt x="36864" y="38024"/>
                  <a:pt x="38294" y="37785"/>
                </a:cubicBezTo>
                <a:lnTo>
                  <a:pt x="38294" y="37785"/>
                </a:lnTo>
                <a:cubicBezTo>
                  <a:pt x="38208" y="37870"/>
                  <a:pt x="38129" y="37959"/>
                  <a:pt x="38044" y="38045"/>
                </a:cubicBezTo>
                <a:cubicBezTo>
                  <a:pt x="34059" y="42031"/>
                  <a:pt x="28759" y="44227"/>
                  <a:pt x="23121" y="44227"/>
                </a:cubicBezTo>
                <a:cubicBezTo>
                  <a:pt x="17487" y="44227"/>
                  <a:pt x="12187" y="42031"/>
                  <a:pt x="8201" y="38045"/>
                </a:cubicBezTo>
                <a:cubicBezTo>
                  <a:pt x="8115" y="37959"/>
                  <a:pt x="8037" y="37870"/>
                  <a:pt x="7951" y="37785"/>
                </a:cubicBezTo>
                <a:lnTo>
                  <a:pt x="7951" y="37785"/>
                </a:lnTo>
                <a:cubicBezTo>
                  <a:pt x="9382" y="38024"/>
                  <a:pt x="10819" y="38143"/>
                  <a:pt x="12249" y="38143"/>
                </a:cubicBezTo>
                <a:cubicBezTo>
                  <a:pt x="16012" y="38143"/>
                  <a:pt x="19721" y="37322"/>
                  <a:pt x="23121" y="35749"/>
                </a:cubicBezTo>
                <a:close/>
                <a:moveTo>
                  <a:pt x="23121" y="1"/>
                </a:moveTo>
                <a:cubicBezTo>
                  <a:pt x="16945" y="1"/>
                  <a:pt x="11140" y="2406"/>
                  <a:pt x="6771" y="6775"/>
                </a:cubicBezTo>
                <a:cubicBezTo>
                  <a:pt x="2406" y="11140"/>
                  <a:pt x="1" y="16950"/>
                  <a:pt x="1" y="23125"/>
                </a:cubicBezTo>
                <a:cubicBezTo>
                  <a:pt x="1" y="29300"/>
                  <a:pt x="2406" y="35110"/>
                  <a:pt x="6771" y="39474"/>
                </a:cubicBezTo>
                <a:cubicBezTo>
                  <a:pt x="11140" y="43843"/>
                  <a:pt x="16945" y="46248"/>
                  <a:pt x="23121" y="46248"/>
                </a:cubicBezTo>
                <a:cubicBezTo>
                  <a:pt x="29300" y="46248"/>
                  <a:pt x="35105" y="43843"/>
                  <a:pt x="39474" y="39474"/>
                </a:cubicBezTo>
                <a:cubicBezTo>
                  <a:pt x="43840" y="35110"/>
                  <a:pt x="46245" y="29300"/>
                  <a:pt x="46245" y="23125"/>
                </a:cubicBezTo>
                <a:cubicBezTo>
                  <a:pt x="46245" y="16950"/>
                  <a:pt x="43840" y="11140"/>
                  <a:pt x="39474" y="6775"/>
                </a:cubicBezTo>
                <a:cubicBezTo>
                  <a:pt x="35105" y="2406"/>
                  <a:pt x="29296" y="1"/>
                  <a:pt x="231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0"/>
          <p:cNvSpPr/>
          <p:nvPr/>
        </p:nvSpPr>
        <p:spPr>
          <a:xfrm>
            <a:off x="3314557" y="3360344"/>
            <a:ext cx="261654" cy="238415"/>
          </a:xfrm>
          <a:custGeom>
            <a:rect b="b" l="l" r="r" t="t"/>
            <a:pathLst>
              <a:path extrusionOk="0" h="48311" w="53020">
                <a:moveTo>
                  <a:pt x="26516" y="2026"/>
                </a:moveTo>
                <a:cubicBezTo>
                  <a:pt x="32184" y="2026"/>
                  <a:pt x="37851" y="4183"/>
                  <a:pt x="42167" y="8497"/>
                </a:cubicBezTo>
                <a:cubicBezTo>
                  <a:pt x="43528" y="9862"/>
                  <a:pt x="44674" y="11357"/>
                  <a:pt x="45605" y="12948"/>
                </a:cubicBezTo>
                <a:lnTo>
                  <a:pt x="23912" y="18761"/>
                </a:lnTo>
                <a:lnTo>
                  <a:pt x="12314" y="7166"/>
                </a:lnTo>
                <a:cubicBezTo>
                  <a:pt x="16411" y="3740"/>
                  <a:pt x="21463" y="2026"/>
                  <a:pt x="26516" y="2026"/>
                </a:cubicBezTo>
                <a:close/>
                <a:moveTo>
                  <a:pt x="35841" y="17659"/>
                </a:moveTo>
                <a:lnTo>
                  <a:pt x="33087" y="27936"/>
                </a:lnTo>
                <a:lnTo>
                  <a:pt x="25560" y="20413"/>
                </a:lnTo>
                <a:lnTo>
                  <a:pt x="35841" y="17659"/>
                </a:lnTo>
                <a:close/>
                <a:moveTo>
                  <a:pt x="46570" y="14782"/>
                </a:moveTo>
                <a:lnTo>
                  <a:pt x="46570" y="14782"/>
                </a:lnTo>
                <a:cubicBezTo>
                  <a:pt x="50392" y="22983"/>
                  <a:pt x="48924" y="33054"/>
                  <a:pt x="42167" y="39815"/>
                </a:cubicBezTo>
                <a:cubicBezTo>
                  <a:pt x="38827" y="43150"/>
                  <a:pt x="34681" y="45193"/>
                  <a:pt x="30354" y="45948"/>
                </a:cubicBezTo>
                <a:lnTo>
                  <a:pt x="38096" y="17054"/>
                </a:lnTo>
                <a:lnTo>
                  <a:pt x="46570" y="14782"/>
                </a:lnTo>
                <a:close/>
                <a:moveTo>
                  <a:pt x="10822" y="8531"/>
                </a:moveTo>
                <a:lnTo>
                  <a:pt x="23241" y="20954"/>
                </a:lnTo>
                <a:lnTo>
                  <a:pt x="23261" y="21028"/>
                </a:lnTo>
                <a:lnTo>
                  <a:pt x="23306" y="21015"/>
                </a:lnTo>
                <a:lnTo>
                  <a:pt x="32481" y="30191"/>
                </a:lnTo>
                <a:lnTo>
                  <a:pt x="28188" y="46219"/>
                </a:lnTo>
                <a:cubicBezTo>
                  <a:pt x="27628" y="46262"/>
                  <a:pt x="27067" y="46283"/>
                  <a:pt x="26506" y="46283"/>
                </a:cubicBezTo>
                <a:cubicBezTo>
                  <a:pt x="20836" y="46283"/>
                  <a:pt x="15168" y="44130"/>
                  <a:pt x="10853" y="39815"/>
                </a:cubicBezTo>
                <a:cubicBezTo>
                  <a:pt x="2227" y="31189"/>
                  <a:pt x="2218" y="17166"/>
                  <a:pt x="10822" y="8531"/>
                </a:cubicBezTo>
                <a:close/>
                <a:moveTo>
                  <a:pt x="26510" y="0"/>
                </a:moveTo>
                <a:cubicBezTo>
                  <a:pt x="20322" y="0"/>
                  <a:pt x="14134" y="2356"/>
                  <a:pt x="9423" y="7067"/>
                </a:cubicBezTo>
                <a:cubicBezTo>
                  <a:pt x="1" y="16489"/>
                  <a:pt x="1" y="31822"/>
                  <a:pt x="9423" y="41244"/>
                </a:cubicBezTo>
                <a:cubicBezTo>
                  <a:pt x="14134" y="45955"/>
                  <a:pt x="20322" y="48311"/>
                  <a:pt x="26510" y="48311"/>
                </a:cubicBezTo>
                <a:cubicBezTo>
                  <a:pt x="32698" y="48311"/>
                  <a:pt x="38886" y="45955"/>
                  <a:pt x="43597" y="41244"/>
                </a:cubicBezTo>
                <a:cubicBezTo>
                  <a:pt x="53019" y="31822"/>
                  <a:pt x="53019" y="16489"/>
                  <a:pt x="43597" y="7067"/>
                </a:cubicBezTo>
                <a:cubicBezTo>
                  <a:pt x="38886" y="2356"/>
                  <a:pt x="32698" y="0"/>
                  <a:pt x="2651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0"/>
          <p:cNvSpPr txBox="1"/>
          <p:nvPr>
            <p:ph idx="4294967295" type="subTitle"/>
          </p:nvPr>
        </p:nvSpPr>
        <p:spPr>
          <a:xfrm flipH="1">
            <a:off x="822375" y="2167798"/>
            <a:ext cx="2234400" cy="45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ajdhani"/>
                <a:ea typeface="Rajdhani"/>
                <a:cs typeface="Rajdhani"/>
                <a:sym typeface="Rajdhani"/>
              </a:rPr>
              <a:t>Accuracy</a:t>
            </a:r>
            <a:endParaRPr b="1" sz="1800">
              <a:solidFill>
                <a:schemeClr val="dk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90" name="Google Shape;290;p40"/>
          <p:cNvSpPr txBox="1"/>
          <p:nvPr>
            <p:ph idx="4294967295" type="subTitle"/>
          </p:nvPr>
        </p:nvSpPr>
        <p:spPr>
          <a:xfrm flipH="1">
            <a:off x="6087375" y="2268113"/>
            <a:ext cx="21948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ajdhani"/>
                <a:ea typeface="Rajdhani"/>
                <a:cs typeface="Rajdhani"/>
                <a:sym typeface="Rajdhani"/>
              </a:rPr>
              <a:t>Secondary Uses</a:t>
            </a:r>
            <a:endParaRPr b="1" sz="1800">
              <a:solidFill>
                <a:schemeClr val="dk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91" name="Google Shape;291;p40"/>
          <p:cNvSpPr txBox="1"/>
          <p:nvPr>
            <p:ph idx="4294967295" type="subTitle"/>
          </p:nvPr>
        </p:nvSpPr>
        <p:spPr>
          <a:xfrm>
            <a:off x="861862" y="3040093"/>
            <a:ext cx="22344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ajdhani"/>
                <a:ea typeface="Rajdhani"/>
                <a:cs typeface="Rajdhani"/>
                <a:sym typeface="Rajdhani"/>
              </a:rPr>
              <a:t>Primary Uses</a:t>
            </a:r>
            <a:endParaRPr b="1" sz="1800">
              <a:solidFill>
                <a:schemeClr val="dk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92" name="Google Shape;292;p40"/>
          <p:cNvSpPr txBox="1"/>
          <p:nvPr>
            <p:ph idx="4294967295" type="subTitle"/>
          </p:nvPr>
        </p:nvSpPr>
        <p:spPr>
          <a:xfrm>
            <a:off x="6087537" y="3037098"/>
            <a:ext cx="21948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ajdhani"/>
                <a:ea typeface="Rajdhani"/>
                <a:cs typeface="Rajdhani"/>
                <a:sym typeface="Rajdhani"/>
              </a:rPr>
              <a:t>Improve Usability</a:t>
            </a:r>
            <a:endParaRPr b="1" sz="1800">
              <a:solidFill>
                <a:schemeClr val="dk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93" name="Google Shape;293;p40"/>
          <p:cNvSpPr/>
          <p:nvPr/>
        </p:nvSpPr>
        <p:spPr>
          <a:xfrm>
            <a:off x="3220100" y="3251250"/>
            <a:ext cx="450600" cy="4506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0"/>
          <p:cNvSpPr/>
          <p:nvPr/>
        </p:nvSpPr>
        <p:spPr>
          <a:xfrm>
            <a:off x="5473450" y="3251250"/>
            <a:ext cx="450600" cy="4506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0"/>
          <p:cNvSpPr/>
          <p:nvPr/>
        </p:nvSpPr>
        <p:spPr>
          <a:xfrm>
            <a:off x="3220100" y="1888350"/>
            <a:ext cx="450600" cy="4506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0"/>
          <p:cNvSpPr/>
          <p:nvPr/>
        </p:nvSpPr>
        <p:spPr>
          <a:xfrm>
            <a:off x="5473450" y="1888350"/>
            <a:ext cx="450600" cy="4506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7" name="Google Shape;297;p40"/>
          <p:cNvCxnSpPr>
            <a:stCxn id="295" idx="3"/>
            <a:endCxn id="276" idx="1"/>
          </p:cNvCxnSpPr>
          <p:nvPr/>
        </p:nvCxnSpPr>
        <p:spPr>
          <a:xfrm>
            <a:off x="3670700" y="2113650"/>
            <a:ext cx="445200" cy="6816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" name="Google Shape;298;p40"/>
          <p:cNvCxnSpPr>
            <a:stCxn id="276" idx="1"/>
            <a:endCxn id="293" idx="3"/>
          </p:cNvCxnSpPr>
          <p:nvPr/>
        </p:nvCxnSpPr>
        <p:spPr>
          <a:xfrm flipH="1">
            <a:off x="3670725" y="2795100"/>
            <a:ext cx="445200" cy="6816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40"/>
          <p:cNvCxnSpPr>
            <a:stCxn id="296" idx="1"/>
            <a:endCxn id="276" idx="3"/>
          </p:cNvCxnSpPr>
          <p:nvPr/>
        </p:nvCxnSpPr>
        <p:spPr>
          <a:xfrm flipH="1">
            <a:off x="5028250" y="2113650"/>
            <a:ext cx="445200" cy="6816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40"/>
          <p:cNvCxnSpPr>
            <a:stCxn id="276" idx="3"/>
            <a:endCxn id="294" idx="1"/>
          </p:cNvCxnSpPr>
          <p:nvPr/>
        </p:nvCxnSpPr>
        <p:spPr>
          <a:xfrm>
            <a:off x="5028225" y="2795100"/>
            <a:ext cx="445200" cy="6816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 txBox="1"/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08" name="Google Shape;108;p23"/>
          <p:cNvSpPr txBox="1"/>
          <p:nvPr>
            <p:ph idx="1" type="subTitle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Importance of this project and our goal</a:t>
            </a:r>
            <a:endParaRPr/>
          </a:p>
        </p:txBody>
      </p:sp>
      <p:sp>
        <p:nvSpPr>
          <p:cNvPr id="109" name="Google Shape;109;p23"/>
          <p:cNvSpPr txBox="1"/>
          <p:nvPr>
            <p:ph idx="2" type="title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10" name="Google Shape;110;p23"/>
          <p:cNvSpPr txBox="1"/>
          <p:nvPr>
            <p:ph idx="3" type="subTitle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Final output, </a:t>
            </a:r>
            <a:r>
              <a:rPr lang="en"/>
              <a:t>accuracy</a:t>
            </a:r>
            <a:r>
              <a:rPr lang="en"/>
              <a:t>, data loss...</a:t>
            </a:r>
            <a:endParaRPr/>
          </a:p>
        </p:txBody>
      </p:sp>
      <p:sp>
        <p:nvSpPr>
          <p:cNvPr id="111" name="Google Shape;111;p23"/>
          <p:cNvSpPr txBox="1"/>
          <p:nvPr>
            <p:ph idx="4" type="title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12" name="Google Shape;112;p23"/>
          <p:cNvSpPr txBox="1"/>
          <p:nvPr>
            <p:ph idx="5" type="subTitle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Dependencies, datasets and methods of the model</a:t>
            </a:r>
            <a:endParaRPr/>
          </a:p>
        </p:txBody>
      </p:sp>
      <p:sp>
        <p:nvSpPr>
          <p:cNvPr id="113" name="Google Shape;113;p23"/>
          <p:cNvSpPr txBox="1"/>
          <p:nvPr>
            <p:ph idx="6" type="title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114" name="Google Shape;114;p23"/>
          <p:cNvSpPr txBox="1"/>
          <p:nvPr>
            <p:ph idx="7" type="subTitle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How can we use it and how to improve it?</a:t>
            </a:r>
            <a:endParaRPr/>
          </a:p>
        </p:txBody>
      </p:sp>
      <p:sp>
        <p:nvSpPr>
          <p:cNvPr id="115" name="Google Shape;115;p23"/>
          <p:cNvSpPr txBox="1"/>
          <p:nvPr>
            <p:ph idx="8" type="title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16" name="Google Shape;116;p23"/>
          <p:cNvSpPr txBox="1"/>
          <p:nvPr>
            <p:ph idx="9" type="title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17" name="Google Shape;117;p23"/>
          <p:cNvSpPr txBox="1"/>
          <p:nvPr>
            <p:ph idx="13" type="title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18" name="Google Shape;118;p23"/>
          <p:cNvSpPr txBox="1"/>
          <p:nvPr>
            <p:ph idx="14" type="title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19" name="Google Shape;119;p23"/>
          <p:cNvCxnSpPr/>
          <p:nvPr/>
        </p:nvCxnSpPr>
        <p:spPr>
          <a:xfrm>
            <a:off x="2635538" y="3069415"/>
            <a:ext cx="0" cy="630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20" name="Google Shape;120;p23"/>
          <p:cNvCxnSpPr/>
          <p:nvPr/>
        </p:nvCxnSpPr>
        <p:spPr>
          <a:xfrm>
            <a:off x="4725188" y="1620228"/>
            <a:ext cx="0" cy="630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21" name="Google Shape;121;p23"/>
          <p:cNvCxnSpPr/>
          <p:nvPr/>
        </p:nvCxnSpPr>
        <p:spPr>
          <a:xfrm>
            <a:off x="5980275" y="3069415"/>
            <a:ext cx="0" cy="630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22" name="Google Shape;122;p23"/>
          <p:cNvCxnSpPr/>
          <p:nvPr/>
        </p:nvCxnSpPr>
        <p:spPr>
          <a:xfrm>
            <a:off x="1380538" y="1620228"/>
            <a:ext cx="0" cy="630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23" name="Google Shape;123;p23"/>
          <p:cNvSpPr txBox="1"/>
          <p:nvPr/>
        </p:nvSpPr>
        <p:spPr>
          <a:xfrm>
            <a:off x="2976100" y="512250"/>
            <a:ext cx="1672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Outline</a:t>
            </a:r>
            <a:endParaRPr sz="3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1"/>
          <p:cNvSpPr txBox="1"/>
          <p:nvPr>
            <p:ph idx="4294967295"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4334300" y="1549950"/>
            <a:ext cx="4008300" cy="7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4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4"/>
          <p:cNvSpPr txBox="1"/>
          <p:nvPr>
            <p:ph idx="4294967295" type="subTitle"/>
          </p:nvPr>
        </p:nvSpPr>
        <p:spPr>
          <a:xfrm>
            <a:off x="4334300" y="2255550"/>
            <a:ext cx="3360000" cy="4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Importance of this project and our goal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0" name="Google Shape;130;p24"/>
          <p:cNvSpPr txBox="1"/>
          <p:nvPr>
            <p:ph idx="4294967295" type="title"/>
          </p:nvPr>
        </p:nvSpPr>
        <p:spPr>
          <a:xfrm>
            <a:off x="3307425" y="1740800"/>
            <a:ext cx="780300" cy="7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</a:rPr>
              <a:t>01</a:t>
            </a:r>
            <a:endParaRPr sz="3600">
              <a:solidFill>
                <a:schemeClr val="dk2"/>
              </a:solidFill>
            </a:endParaRPr>
          </a:p>
        </p:txBody>
      </p:sp>
      <p:cxnSp>
        <p:nvCxnSpPr>
          <p:cNvPr id="131" name="Google Shape;131;p24"/>
          <p:cNvCxnSpPr/>
          <p:nvPr/>
        </p:nvCxnSpPr>
        <p:spPr>
          <a:xfrm>
            <a:off x="4087725" y="1675400"/>
            <a:ext cx="0" cy="8364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/>
        </p:nvSpPr>
        <p:spPr>
          <a:xfrm>
            <a:off x="1724950" y="365900"/>
            <a:ext cx="5540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2F2F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Why should we wear a </a:t>
            </a:r>
            <a:r>
              <a:rPr b="1" lang="en" sz="3000">
                <a:solidFill>
                  <a:srgbClr val="F2F2F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face</a:t>
            </a:r>
            <a:r>
              <a:rPr b="1" lang="en" sz="3000">
                <a:solidFill>
                  <a:srgbClr val="F2F2F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mask?</a:t>
            </a:r>
            <a:endParaRPr b="1" sz="3000">
              <a:solidFill>
                <a:srgbClr val="F2F2F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137" name="Google Shape;13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3200" y="1185700"/>
            <a:ext cx="4165225" cy="349170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/>
          <p:nvPr/>
        </p:nvSpPr>
        <p:spPr>
          <a:xfrm>
            <a:off x="669075" y="1379975"/>
            <a:ext cx="3564900" cy="3198900"/>
          </a:xfrm>
          <a:prstGeom prst="verticalScroll">
            <a:avLst>
              <a:gd fmla="val 12500" name="adj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E6E6E6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E6E6E6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E6E6E6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E6E6E6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E6E6E6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highlight>
                  <a:srgbClr val="E6E6E6"/>
                </a:highlight>
                <a:latin typeface="Roboto"/>
                <a:ea typeface="Roboto"/>
                <a:cs typeface="Roboto"/>
                <a:sym typeface="Roboto"/>
              </a:rPr>
              <a:t>Airborne transmission by droplets and aerosols is important for the spread of viruses like COVID-19.</a:t>
            </a:r>
            <a:endParaRPr sz="1800">
              <a:solidFill>
                <a:srgbClr val="333333"/>
              </a:solidFill>
              <a:highlight>
                <a:srgbClr val="E6E6E6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E6E6E6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highlight>
                  <a:srgbClr val="E6E6E6"/>
                </a:highlight>
                <a:latin typeface="Roboto"/>
                <a:ea typeface="Roboto"/>
                <a:cs typeface="Roboto"/>
                <a:sym typeface="Roboto"/>
              </a:rPr>
              <a:t>Masks are a key measure to suppress transmission and save lives.</a:t>
            </a:r>
            <a:endParaRPr sz="1800">
              <a:solidFill>
                <a:srgbClr val="333333"/>
              </a:solidFill>
              <a:highlight>
                <a:srgbClr val="E6E6E6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C424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E6E6E6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/>
        </p:nvSpPr>
        <p:spPr>
          <a:xfrm>
            <a:off x="1118625" y="407725"/>
            <a:ext cx="737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2F2F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Policy of Bangladesh Govt. About Face Mack</a:t>
            </a:r>
            <a:endParaRPr b="1" sz="3000">
              <a:solidFill>
                <a:srgbClr val="F2F2F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144" name="Google Shape;14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1800" y="1269350"/>
            <a:ext cx="3048300" cy="3048300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145" name="Google Shape;145;p26"/>
          <p:cNvSpPr/>
          <p:nvPr/>
        </p:nvSpPr>
        <p:spPr>
          <a:xfrm>
            <a:off x="4317625" y="1787675"/>
            <a:ext cx="4014300" cy="1683300"/>
          </a:xfrm>
          <a:prstGeom prst="horizontalScrol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highlight>
                  <a:srgbClr val="FFFFFF"/>
                </a:highlight>
              </a:rPr>
              <a:t>The Bangladesh government has decided that no service will be provided to people who don’t wear mask.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Motivation</a:t>
            </a:r>
            <a:endParaRPr/>
          </a:p>
        </p:txBody>
      </p:sp>
      <p:sp>
        <p:nvSpPr>
          <p:cNvPr id="151" name="Google Shape;151;p27"/>
          <p:cNvSpPr txBox="1"/>
          <p:nvPr/>
        </p:nvSpPr>
        <p:spPr>
          <a:xfrm>
            <a:off x="4547600" y="1609950"/>
            <a:ext cx="40773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2F2F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We want to develop a system using machine learning algorithms  that will automatically detect people who don’t wear a face mask with the help of the footage of a camera.</a:t>
            </a:r>
            <a:endParaRPr sz="2000">
              <a:solidFill>
                <a:srgbClr val="F2F2F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/>
          </p:nvPr>
        </p:nvSpPr>
        <p:spPr>
          <a:xfrm>
            <a:off x="4334300" y="1549950"/>
            <a:ext cx="4008300" cy="7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endParaRPr sz="4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8"/>
          <p:cNvSpPr txBox="1"/>
          <p:nvPr>
            <p:ph idx="4294967295" type="subTitle"/>
          </p:nvPr>
        </p:nvSpPr>
        <p:spPr>
          <a:xfrm>
            <a:off x="4334300" y="2255550"/>
            <a:ext cx="3903600" cy="4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Dependencies, datasets and methods of the model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8" name="Google Shape;158;p28"/>
          <p:cNvSpPr txBox="1"/>
          <p:nvPr>
            <p:ph idx="4294967295" type="title"/>
          </p:nvPr>
        </p:nvSpPr>
        <p:spPr>
          <a:xfrm>
            <a:off x="3307425" y="1740800"/>
            <a:ext cx="780300" cy="7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</a:rPr>
              <a:t>02</a:t>
            </a:r>
            <a:endParaRPr sz="3600">
              <a:solidFill>
                <a:schemeClr val="dk2"/>
              </a:solidFill>
            </a:endParaRPr>
          </a:p>
        </p:txBody>
      </p:sp>
      <p:cxnSp>
        <p:nvCxnSpPr>
          <p:cNvPr id="159" name="Google Shape;159;p28"/>
          <p:cNvCxnSpPr/>
          <p:nvPr/>
        </p:nvCxnSpPr>
        <p:spPr>
          <a:xfrm>
            <a:off x="4087725" y="1675400"/>
            <a:ext cx="0" cy="8364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741025" y="1981950"/>
            <a:ext cx="34719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Dependencies</a:t>
            </a:r>
            <a:endParaRPr/>
          </a:p>
        </p:txBody>
      </p:sp>
      <p:sp>
        <p:nvSpPr>
          <p:cNvPr id="165" name="Google Shape;165;p29"/>
          <p:cNvSpPr txBox="1"/>
          <p:nvPr/>
        </p:nvSpPr>
        <p:spPr>
          <a:xfrm>
            <a:off x="4537150" y="840300"/>
            <a:ext cx="40773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2F2F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We need following requirements:</a:t>
            </a:r>
            <a:endParaRPr sz="2000">
              <a:solidFill>
                <a:srgbClr val="F2F2F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2F2F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Fira Sans Condensed Light"/>
              <a:buChar char="●"/>
            </a:pPr>
            <a:r>
              <a:rPr lang="en" sz="2000">
                <a:solidFill>
                  <a:srgbClr val="F2F2F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Jupyter Notebook</a:t>
            </a:r>
            <a:endParaRPr sz="2000">
              <a:solidFill>
                <a:srgbClr val="F2F2F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Fira Sans Condensed Light"/>
              <a:buChar char="●"/>
            </a:pPr>
            <a:r>
              <a:rPr lang="en" sz="2000">
                <a:solidFill>
                  <a:srgbClr val="F2F2F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Tensorflow</a:t>
            </a:r>
            <a:endParaRPr sz="2000">
              <a:solidFill>
                <a:srgbClr val="F2F2F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Fira Sans Condensed Light"/>
              <a:buChar char="●"/>
            </a:pPr>
            <a:r>
              <a:rPr lang="en" sz="2000">
                <a:solidFill>
                  <a:srgbClr val="F2F2F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Keras</a:t>
            </a:r>
            <a:endParaRPr sz="2000">
              <a:solidFill>
                <a:srgbClr val="F2F2F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Fira Sans Condensed Light"/>
              <a:buChar char="●"/>
            </a:pPr>
            <a:r>
              <a:rPr lang="en" sz="2000">
                <a:solidFill>
                  <a:srgbClr val="F2F2F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Imutils</a:t>
            </a:r>
            <a:endParaRPr sz="2000">
              <a:solidFill>
                <a:srgbClr val="F2F2F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Fira Sans Condensed Light"/>
              <a:buChar char="●"/>
            </a:pPr>
            <a:r>
              <a:rPr lang="en" sz="2000">
                <a:solidFill>
                  <a:srgbClr val="F2F2F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Numpy</a:t>
            </a:r>
            <a:endParaRPr sz="2000">
              <a:solidFill>
                <a:srgbClr val="F2F2F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Fira Sans Condensed Light"/>
              <a:buChar char="●"/>
            </a:pPr>
            <a:r>
              <a:rPr lang="en" sz="2000">
                <a:solidFill>
                  <a:srgbClr val="F2F2F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Opencv</a:t>
            </a:r>
            <a:endParaRPr sz="2000">
              <a:solidFill>
                <a:srgbClr val="F2F2F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Fira Sans Condensed Light"/>
              <a:buChar char="●"/>
            </a:pPr>
            <a:r>
              <a:rPr lang="en" sz="2000">
                <a:solidFill>
                  <a:srgbClr val="F2F2F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Matplotlib</a:t>
            </a:r>
            <a:endParaRPr sz="2000">
              <a:solidFill>
                <a:srgbClr val="F2F2F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Fira Sans Condensed Light"/>
              <a:buChar char="●"/>
            </a:pPr>
            <a:r>
              <a:rPr lang="en" sz="2000">
                <a:solidFill>
                  <a:srgbClr val="F2F2F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Scipy</a:t>
            </a:r>
            <a:endParaRPr sz="2000">
              <a:solidFill>
                <a:srgbClr val="F2F2F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/>
        </p:nvSpPr>
        <p:spPr>
          <a:xfrm>
            <a:off x="1724950" y="365900"/>
            <a:ext cx="55407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rgbClr val="F2F2F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Dataset</a:t>
            </a:r>
            <a:endParaRPr b="1" sz="4100">
              <a:solidFill>
                <a:srgbClr val="F2F2F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71" name="Google Shape;171;p30"/>
          <p:cNvSpPr/>
          <p:nvPr/>
        </p:nvSpPr>
        <p:spPr>
          <a:xfrm>
            <a:off x="1212700" y="1327700"/>
            <a:ext cx="4254900" cy="3042300"/>
          </a:xfrm>
          <a:prstGeom prst="foldedCorner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</a:pPr>
            <a:r>
              <a:rPr lang="en" sz="1700">
                <a:solidFill>
                  <a:schemeClr val="accent2"/>
                </a:solidFill>
              </a:rPr>
              <a:t>Collected form: </a:t>
            </a:r>
            <a:r>
              <a:rPr lang="en" sz="1700" u="sng">
                <a:solidFill>
                  <a:srgbClr val="F2F2F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Dataset Link</a:t>
            </a:r>
            <a:endParaRPr sz="1700" u="sng">
              <a:solidFill>
                <a:srgbClr val="F2F2F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</a:pPr>
            <a:r>
              <a:rPr lang="en" sz="1700">
                <a:solidFill>
                  <a:schemeClr val="accent2"/>
                </a:solidFill>
              </a:rPr>
              <a:t>Consists of </a:t>
            </a:r>
            <a:r>
              <a:rPr lang="en" sz="1700">
                <a:solidFill>
                  <a:schemeClr val="dk2"/>
                </a:solidFill>
              </a:rPr>
              <a:t>3853 </a:t>
            </a:r>
            <a:r>
              <a:rPr lang="en" sz="1700">
                <a:solidFill>
                  <a:schemeClr val="accent2"/>
                </a:solidFill>
              </a:rPr>
              <a:t>images</a:t>
            </a:r>
            <a:endParaRPr sz="1700">
              <a:solidFill>
                <a:schemeClr val="accent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</a:pPr>
            <a:r>
              <a:rPr lang="en" sz="1700">
                <a:solidFill>
                  <a:schemeClr val="accent2"/>
                </a:solidFill>
              </a:rPr>
              <a:t>With Mask: </a:t>
            </a:r>
            <a:r>
              <a:rPr lang="en" sz="1700">
                <a:solidFill>
                  <a:schemeClr val="dk2"/>
                </a:solidFill>
              </a:rPr>
              <a:t>1915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</a:pPr>
            <a:r>
              <a:rPr lang="en" sz="1700">
                <a:solidFill>
                  <a:schemeClr val="accent2"/>
                </a:solidFill>
              </a:rPr>
              <a:t>Without Mask: </a:t>
            </a:r>
            <a:r>
              <a:rPr lang="en" sz="1700">
                <a:solidFill>
                  <a:schemeClr val="dk2"/>
                </a:solidFill>
              </a:rPr>
              <a:t>1918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</a:pPr>
            <a:r>
              <a:rPr lang="en" sz="1700">
                <a:solidFill>
                  <a:schemeClr val="accent2"/>
                </a:solidFill>
              </a:rPr>
              <a:t>File Size: </a:t>
            </a:r>
            <a:r>
              <a:rPr lang="en" sz="1700">
                <a:solidFill>
                  <a:schemeClr val="dk2"/>
                </a:solidFill>
              </a:rPr>
              <a:t>130 MB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80%(3066) </a:t>
            </a:r>
            <a:r>
              <a:rPr lang="en" sz="1700">
                <a:solidFill>
                  <a:schemeClr val="accent2"/>
                </a:solidFill>
              </a:rPr>
              <a:t>images used for </a:t>
            </a:r>
            <a:r>
              <a:rPr lang="en" sz="1700">
                <a:solidFill>
                  <a:schemeClr val="dk2"/>
                </a:solidFill>
              </a:rPr>
              <a:t>training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20%(767) </a:t>
            </a:r>
            <a:r>
              <a:rPr lang="en" sz="1700">
                <a:solidFill>
                  <a:schemeClr val="accent2"/>
                </a:solidFill>
              </a:rPr>
              <a:t>images used for </a:t>
            </a:r>
            <a:r>
              <a:rPr lang="en" sz="1700">
                <a:solidFill>
                  <a:schemeClr val="dk2"/>
                </a:solidFill>
              </a:rPr>
              <a:t>testing</a:t>
            </a:r>
            <a:endParaRPr sz="1700">
              <a:solidFill>
                <a:schemeClr val="dk2"/>
              </a:solidFill>
            </a:endParaRPr>
          </a:p>
        </p:txBody>
      </p:sp>
      <p:pic>
        <p:nvPicPr>
          <p:cNvPr id="172" name="Google Shape;17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3050" y="1258187"/>
            <a:ext cx="2300874" cy="164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3050" y="2975825"/>
            <a:ext cx="2300874" cy="164488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 txBox="1"/>
          <p:nvPr/>
        </p:nvSpPr>
        <p:spPr>
          <a:xfrm>
            <a:off x="6481625" y="858000"/>
            <a:ext cx="133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2F2F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Sample Dataset</a:t>
            </a:r>
            <a:endParaRPr>
              <a:solidFill>
                <a:srgbClr val="F2F2F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